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</p:sldIdLst>
  <p:sldSz cx="12188952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ofi5.mef.gob.pe/ssi/Ssi/Index?codigo=2999999&amp;tipo=2" TargetMode="Externa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ofi5.mef.gob.pe/ssi/Ssi/Index?codigo=2999999&amp;tipo=2" TargetMode="Externa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ofi5.mef.gob.pe/ssi/Ssi/Index?codigo=2999999&amp;tipo=2" TargetMode="Externa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ofi5.mef.gob.pe/ssi/Ssi/Index?codigo=2999999&amp;tipo=2" TargetMode="Externa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41148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0"/>
            <a:ext cx="12188952" cy="2743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10515600" y="274320"/>
            <a:ext cx="548640" cy="3383280"/>
          </a:xfrm>
          <a:prstGeom prst="rect">
            <a:avLst/>
          </a:prstGeom>
          <a:solidFill>
            <a:srgbClr val="58595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11201400" y="91440"/>
            <a:ext cx="685800" cy="3657600"/>
          </a:xfrm>
          <a:prstGeom prst="rect">
            <a:avLst/>
          </a:prstGeom>
          <a:solidFill>
            <a:srgbClr val="FFD7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11480" y="914400"/>
            <a:ext cx="9601200" cy="2011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b="1" sz="3200">
                <a:solidFill>
                  <a:srgbClr val="FFFFFF"/>
                </a:solidFill>
              </a:rPr>
              <a:t>Ejecución Presupuestaria
Sector DEFENSA</a:t>
            </a:r>
          </a:p>
          <a:p>
            <a:r>
              <a:rPr sz="2400">
                <a:solidFill>
                  <a:srgbClr val="FFD700"/>
                </a:solidFill>
              </a:rPr>
              <a:t>(Al 17/04/2026)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11480" y="3200400"/>
            <a:ext cx="9601200" cy="5029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b="1" sz="1400">
                <a:solidFill>
                  <a:srgbClr val="FFFFFF"/>
                </a:solidFill>
              </a:rPr>
              <a:t>Oficina General de Planeamiento y Presupuesto</a:t>
            </a:r>
          </a:p>
        </p:txBody>
      </p:sp>
      <p:pic>
        <p:nvPicPr>
          <p:cNvPr id="8" name="Picture 7" descr="logo_defensa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29973" y="5189220"/>
            <a:ext cx="2929006" cy="59436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DEFENSA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1325880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74320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Pliego 025: Pliego 025 CENEPRED  (1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56032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UE 1410: CENTRO NAC. DE ESTIMACION, PREVENCION Y REDUCCION DE RIESGOS DE DESASTRES- CENEPRED  (1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2999999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PROYECTOS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74320">
                <a:tc gridSpan="2"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TOTAL PLIEGO (1 proyectos)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DEFENSA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3749040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74320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Pliego 026: Pliego 026 D  (6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681.6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2,342.1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2,266.5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105.2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19.1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56032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UE 468: MINISTERIO DE DEFENSA-OGA  (1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3.0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4.1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2999999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PROYECTOS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56032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UE 469: COMANDO CONJUNTO DE LAS FUERZAS ARMADAS  (1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13.3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13.3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10.8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2999999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PROYECTOS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13.3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13.3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56032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UE 470: EJERCITO PERUANO  (1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99.9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99.9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63.3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21.0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5.8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5.9%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2999999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PROYECTOS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99.9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99.9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63.3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56032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UE 471: MARINA DE GUERRA DEL PERU  (1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131.1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131.1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111.1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33.0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10.1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7.7%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2999999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PROYECTOS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131.1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131.1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111.1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33.0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56032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UE 472: FUERZA AEREA DEL PERU  (1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429.5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2,088.8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2,076.0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50.6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2.9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2999999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PROYECTOS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429.5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2,088.8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2,076.0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56032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UE 1122: COMISION NACIONAL DE INVESTIGACION Y DESARROLLO AEROESPACIAL  (1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4.9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4.9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4.7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4.1%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2999999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PROYECTOS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74320">
                <a:tc gridSpan="2"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TOTAL PLIEGO (6 proyectos)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681.6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2,342.1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2,266.5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105.2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19.1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DEFENSA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1325880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74320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Pliego 335: Pliego 335 ACFA  (1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56032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UE 1545: AGENCIA DE COMPRAS DE LAS FUERZAS ARMADAS  (1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2999999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PROYECTOS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74320">
                <a:tc gridSpan="2"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TOTAL PLIEGO (1 proyectos)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3" name="Picture 2" descr="logo_defensa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04665" y="2286000"/>
            <a:ext cx="3379622" cy="6858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286000" y="3108960"/>
            <a:ext cx="77724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b="1" sz="1200">
                <a:solidFill>
                  <a:srgbClr val="FFFFFF"/>
                </a:solidFill>
              </a:rPr>
              <a:t>PERÚ  |  Ministerio de Defensa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200400" y="3840480"/>
            <a:ext cx="5760720" cy="5029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800" b="1">
                <a:solidFill>
                  <a:srgbClr val="FFFFFF"/>
                </a:solidFill>
              </a:rPr>
              <a:t>🌐  www.gob.pe/mindef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200400" y="4434840"/>
            <a:ext cx="57607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200">
                <a:solidFill>
                  <a:srgbClr val="FFFFFF"/>
                </a:solidFill>
              </a:rPr>
              <a:t>Av. Boulevard s/n, La Marina, Lima – Perú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RANKING DE LA EJECUCIÓN PRESUPUESTAL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A NIVEL DE SECTORES DEL PODER EJECUTIVO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5029197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320040"/>
                <a:gridCol w="4389120"/>
                <a:gridCol w="1005840"/>
                <a:gridCol w="1005840"/>
                <a:gridCol w="1005840"/>
                <a:gridCol w="1188720"/>
                <a:gridCol w="1188720"/>
                <a:gridCol w="1371600"/>
              </a:tblGrid>
              <a:tr h="201168"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N°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SECTOR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
(A)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gridSpan="4"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D700"/>
                          </a:solidFill>
                        </a:rPr>
                        <a:t>EJECUCIÓN AL 17.04.2026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9525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</a:tr>
              <a:tr h="201168"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CERTIFICADO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COMPROMISO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EJECUCIÓN
(B)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 AVANCE
(B/A)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VIVIENDA CONSTRUCCION Y SANEAMIENTO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4,378.2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4,459.9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3,922.2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3,456.5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2,123.0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47.6%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RELACIONES EXTERIORES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1,211.7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1,213.3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1,069.6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1,014.8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483.6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39.9%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ENERGIA Y MINAS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818.8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1,098.9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751.7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573.0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429.4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39.1%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ECONOMIA Y FINANZAS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52,677.0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47,194.5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41,381.9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40,543.5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16,760.2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35.5%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PRESIDENCIA CONSEJO MINISTROS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5,675.3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6,012.4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4,468.2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3,679.5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2,081.7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34.6%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SALUD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14,706.5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14,926.5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12,050.2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10,461.4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5,073.4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34.0%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PRODUCCION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755.2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791.6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662.1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540.2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218.2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27.6%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INTERIOR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13,731.1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14,273.1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13,681.9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12,403.7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3,874.1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27.1%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JUSTICIA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2,360.2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2,366.2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2,132.8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1,878.3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627.1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26.5%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TRANSPORTES Y COMUNICACIONES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12,126.3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11,543.4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9,534.6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6,662.5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2,845.1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24.6%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TRABAJO Y PROMOCION DEL EMPLEO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905.5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909.4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643.9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610.6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223.9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24.6%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AGRARIO Y DE RIEGO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2,585.8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2,683.6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1,833.8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1,354.7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633.5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23.6%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EDUCACION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17,044.8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17,740.3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13,340.5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10,589.3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4,108.4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23.2%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AMBIENTAL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986.0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1,010.8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818.6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675.6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230.6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22.8%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DEFENSA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10,142.9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12,153.9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11,405.1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8,282.2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2,726.1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22.4%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MUJER Y POBLACIONES VULNERABLES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1,116.6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1,117.7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1,018.0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961.0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237.5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21.2%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DESARROLLO E INCLUSION SOCIAL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7,579.8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7,580.8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6,026.0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4,906.5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1,418.9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18.7%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CULTURA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790.4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792.5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613.9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533.7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147.4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18.6%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COMERCIO EXTERIOR Y TURISMO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745.3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767.9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568.5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340.2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117.9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15.4%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594360" y="6537960"/>
            <a:ext cx="4572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800" i="1">
                <a:solidFill>
                  <a:srgbClr val="58595B"/>
                </a:solidFill>
              </a:rPr>
              <a:t>Fuente: Consulta Amigable MEF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EJECUCIÓN PRESUPUESTAL – Sector DEFENSA (1/3)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A NIVEL DE UNIDADES EJECUTORAS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1376412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4160520"/>
                <a:gridCol w="1234440"/>
                <a:gridCol w="1234440"/>
                <a:gridCol w="1234440"/>
                <a:gridCol w="1234440"/>
                <a:gridCol w="1234440"/>
                <a:gridCol w="1143000"/>
              </a:tblGrid>
              <a:tr h="201168">
                <a:tc row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PLIEGO/UNIDAD EJECUTORA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
(A)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gridSpan="4"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D700"/>
                          </a:solidFill>
                        </a:rPr>
                        <a:t>EJECUCIÓN AL 17.04.2026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9525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</a:tr>
              <a:tr h="201168"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CERTIFICADO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COMPROMISO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EJECUCIÓN
(B)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 AVANCE
(B/A)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Pliego 006 INDC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477.4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408.8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94.5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77.1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36.1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8.8%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001-9: INDECI - INSTITUTO NACIONAL DE DEFENSA CIVIL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477.4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408.8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94.5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77.1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36.1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8.8%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Pliego 025 CENEPRED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18.0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18.0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16.2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15.5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4.6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25.5%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001-1410: CENTRO NAC. DE ESTIMACION, PREVENCION Y REDUCCION DE RIESGOS DE DESASTRES- CENEPRED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18.0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18.0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16.2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15.5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25.5%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594360" y="6537960"/>
            <a:ext cx="4572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800" i="1">
                <a:solidFill>
                  <a:srgbClr val="58595B"/>
                </a:solidFill>
              </a:rPr>
              <a:t>Fuente: Consulta Amigable MEF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EJECUCIÓN PRESUPUESTAL – Sector DEFENSA (2/3)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A NIVEL DE UNIDADES EJECUTORAS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3324564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4160520"/>
                <a:gridCol w="1234440"/>
                <a:gridCol w="1234440"/>
                <a:gridCol w="1234440"/>
                <a:gridCol w="1234440"/>
                <a:gridCol w="1234440"/>
                <a:gridCol w="1143000"/>
              </a:tblGrid>
              <a:tr h="201168">
                <a:tc row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PLIEGO/UNIDAD EJECUTORA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
(A)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gridSpan="4"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D700"/>
                          </a:solidFill>
                        </a:rPr>
                        <a:t>EJECUCIÓN AL 17.04.2026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9525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</a:tr>
              <a:tr h="201168"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CERTIFICADO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COMPROMISO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EJECUCIÓN
(B)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 AVANCE
(B/A)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Pliego 026 D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9,634.2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11,713.3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11,281.0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8,178.0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2,681.3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22.9%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001-468: MINISTERIO DE DEFENSA-OGA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115.2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119.6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94.1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55.8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19.9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16.6%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002-469: COMANDO CONJUNTO DE LAS FUERZAS ARMADAS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277.2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94.9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54.0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22.2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11.9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12.5%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003-470: EJERCITO PERUANO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2,948.3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3,157.3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2,963.5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2,585.8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768.7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24.3%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004-471: MARINA DE GUERRA DEL PERU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2,485.6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2,581.7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2,494.4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2,122.2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695.0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26.9%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005-472: FUERZA AEREA DEL PERU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2,008.5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3,711.4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3,628.2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1,372.3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381.3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10.3%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006-1122: COMISION NACIONAL DE INVESTIGACION Y DESARROLLO AEROESPACIAL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23.2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27.3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26.3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008-1123: ESCUELA NACIONAL DE MARINA MERCANTE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21.4%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009-1124: OFICINA PREVISIONAL DE LAS FUERZAS ARMADAS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1,757.8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2,002.7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2,002.5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2,002.4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799.6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39.9%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011-1761: CENTRO DE ALTOS ESTUDIOS NACIONALES - ESCUELA DE POSGRADO CAEN-EPG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8.3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8.3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8.3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12.0%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Pliego 332 IGN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4.5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4.9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4.7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3.2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24.2%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001-475: INSTITUTO GEOGRAFICO NACIONAL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24.2%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594360" y="6537960"/>
            <a:ext cx="4572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800" i="1">
                <a:solidFill>
                  <a:srgbClr val="58595B"/>
                </a:solidFill>
              </a:rPr>
              <a:t>Fuente: Consulta Amigable MEF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EJECUCIÓN PRESUPUESTAL – Sector DEFENSA (3/3)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A NIVEL DE UNIDADES EJECUTORAS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1132893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4160520"/>
                <a:gridCol w="1234440"/>
                <a:gridCol w="1234440"/>
                <a:gridCol w="1234440"/>
                <a:gridCol w="1234440"/>
                <a:gridCol w="1234440"/>
                <a:gridCol w="1143000"/>
              </a:tblGrid>
              <a:tr h="201168">
                <a:tc row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PLIEGO/UNIDAD EJECUTORA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
(A)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gridSpan="4"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D700"/>
                          </a:solidFill>
                        </a:rPr>
                        <a:t>EJECUCIÓN AL 17.04.2026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9525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</a:tr>
              <a:tr h="201168"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CERTIFICADO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COMPROMISO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EJECUCIÓN
(B)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 AVANCE
(B/A)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Pliego 335 ACFA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8.8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8.9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8.7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8.3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32.9%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001-1545: AGENCIA DE COMPRAS DE LAS FUERZAS ARMADAS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8.8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8.9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8.7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8.3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32.9%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TOTAL SECTOR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10,142.9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12,153.9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11,405.1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8,282.2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2,726.1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22.4%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594360" y="6537960"/>
            <a:ext cx="4572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800" i="1">
                <a:solidFill>
                  <a:srgbClr val="58595B"/>
                </a:solidFill>
              </a:rPr>
              <a:t>Fuente: Consulta Amigable MEF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RANKING DE LA EJECUCIÓN PRESUPUESTAL DE INVERSIONES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A NIVEL DE SECTORES DEL PODER EJECUTIVO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5029197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320040"/>
                <a:gridCol w="4389120"/>
                <a:gridCol w="1005840"/>
                <a:gridCol w="1005840"/>
                <a:gridCol w="1005840"/>
                <a:gridCol w="1188720"/>
                <a:gridCol w="1188720"/>
                <a:gridCol w="1371600"/>
              </a:tblGrid>
              <a:tr h="201168"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N°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SECTOR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
(A)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gridSpan="4"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D700"/>
                          </a:solidFill>
                        </a:rPr>
                        <a:t>EJECUCIÓN AL 17.04.2026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9525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</a:tr>
              <a:tr h="201168"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CERTIFICADO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COMPROMISO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EJECUCIÓN
(B)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 AVANCE
(B/A)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PRESIDENCIA CONSEJO MINISTROS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3,054.3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3,144.8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2,101.3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1,803.1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1,460.2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46.4%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ECONOMIA Y FINANZAS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275.2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745.7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511.6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405.8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301.7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40.5%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SALUD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1,620.9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1,670.0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1,165.4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929.8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632.9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37.9%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INTERIOR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193.1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292.6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199.4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126.9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92.3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31.5%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ENERGIA Y MINAS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223.4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267.3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178.7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71.4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65.5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24.5%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AMBIENTAL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181.2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197.7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168.4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132.2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47.0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23.8%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TRANSPORTES Y COMUNICACIONES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7,398.2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6,788.4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5,728.9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3,970.6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1,550.2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22.8%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EDUCACION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1,849.2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2,032.8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1,268.0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948.2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444.6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21.9%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VIVIENDA CONSTRUCCION Y SANEAMIENTO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1,947.0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1,959.0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1,721.9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1,378.1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410.6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21.0%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AGRARIO Y DE RIEGO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884.6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933.8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515.2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336.6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191.7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20.5%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PRODUCCION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113.9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117.3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78.3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64.7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19.0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16.2%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COMERCIO EXTERIOR Y TURISMO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190.8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191.0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100.1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66.6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28.7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15.0%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TRABAJO Y PROMOCION DEL EMPLEO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14.1%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CULTURA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111.3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114.0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77.4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57.8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8.2%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JUSTICIA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228.6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230.6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132.3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31.6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15.5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DESARROLLO E INCLUSION SOCIAL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69.9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73.3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42.9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RELACIONES EXTERIORES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15.7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17.9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12.9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12.1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MUJER Y POBLACIONES VULNERABLES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26.5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27.6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22.7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DEFENSA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698.2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2,358.7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2,281.8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120.3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33.7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594360" y="6537960"/>
            <a:ext cx="4572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800" i="1">
                <a:solidFill>
                  <a:srgbClr val="58595B"/>
                </a:solidFill>
              </a:rPr>
              <a:t>Fuente: Consulta Amigable MEF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EJECUCIÓN PRESUPUESTAL – Sector DEFENSA EN INVERSIONES (1/2)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A NIVEL DE UNIDADES EJECUTORAS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3081045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4160520"/>
                <a:gridCol w="1234440"/>
                <a:gridCol w="1234440"/>
                <a:gridCol w="1234440"/>
                <a:gridCol w="1234440"/>
                <a:gridCol w="1234440"/>
                <a:gridCol w="1143000"/>
              </a:tblGrid>
              <a:tr h="201168">
                <a:tc row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PLIEGO/UNIDAD EJECUTORA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
(A)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gridSpan="4"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D700"/>
                          </a:solidFill>
                        </a:rPr>
                        <a:t>EJECUCIÓN AL 17.04.2026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9525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</a:tr>
              <a:tr h="201168"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CERTIFICADO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COMPROMISO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EJECUCIÓN
(B)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 AVANCE
(B/A)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Pliego 006 INDC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16.0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16.0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14.9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14.9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14.6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91.7%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001-9: INDECI - INSTITUTO NACIONAL DE DEFENSA CIVIL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16.0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16.0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14.9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14.9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14.6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91.7%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Pliego 025 CENEPRED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001-1410: CENTRO NAC. DE ESTIMACION, PREVENCION Y REDUCCION DE RIESGOS DE DESASTRES- CENEPRED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Pliego 026 D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681.6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2,342.1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2,266.5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105.2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19.1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0.8%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001-468: MINISTERIO DE DEFENSA-OGA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002-469: COMANDO CONJUNTO DE LAS FUERZAS ARMADAS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13.3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13.3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003-470: EJERCITO PERUANO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99.9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99.9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63.3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004-471: MARINA DE GUERRA DEL PERU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131.1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131.1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111.1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33.0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005-472: FUERZA AEREA DEL PERU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429.5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2,088.8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2,076.0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006-1122: COMISION NACIONAL DE INVESTIGACION Y DESARROLLO AEROESPACIAL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594360" y="6537960"/>
            <a:ext cx="4572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800" i="1">
                <a:solidFill>
                  <a:srgbClr val="58595B"/>
                </a:solidFill>
              </a:rPr>
              <a:t>Fuente: Consulta Amigable MEF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EJECUCIÓN PRESUPUESTAL – Sector DEFENSA EN INVERSIONES (2/2)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A NIVEL DE UNIDADES EJECUTORAS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1132893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4160520"/>
                <a:gridCol w="1234440"/>
                <a:gridCol w="1234440"/>
                <a:gridCol w="1234440"/>
                <a:gridCol w="1234440"/>
                <a:gridCol w="1234440"/>
                <a:gridCol w="1143000"/>
              </a:tblGrid>
              <a:tr h="201168">
                <a:tc row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PLIEGO/UNIDAD EJECUTORA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
(A)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gridSpan="4"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D700"/>
                          </a:solidFill>
                        </a:rPr>
                        <a:t>EJECUCIÓN AL 17.04.2026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9525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</a:tr>
              <a:tr h="201168"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CERTIFICADO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COMPROMISO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EJECUCIÓN
(B)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 AVANCE
(B/A)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Pliego 335 ACFA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001-1545: AGENCIA DE COMPRAS DE LAS FUERZAS ARMADAS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TOTAL SECTOR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698.2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2,358.7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2,281.8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120.3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33.7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594360" y="6537960"/>
            <a:ext cx="4572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800" i="1">
                <a:solidFill>
                  <a:srgbClr val="58595B"/>
                </a:solidFill>
              </a:rPr>
              <a:t>Fuente: Consulta Amigable MEF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DEFENSA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1325880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74320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Pliego 006: Pliego 006 INDC  (1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16.0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16.0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14.9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14.9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14.6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91.7%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56032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UE 9: INDECI - INSTITUTO NACIONAL DE DEFENSA CIVIL  (1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16.0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16.0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14.9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14.9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14.6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91.7%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2999999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PROYECTOS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16.0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16.0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14.9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14.9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14.6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91.7%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74320">
                <a:tc gridSpan="2"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TOTAL PLIEGO (1 proyectos)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16.0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16.0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14.9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14.9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14.6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91.7%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