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</p:sldIdLst>
  <p:sldSz cx="12188952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51715.html" TargetMode="External"/><Relationship Id="rId3" Type="http://schemas.openxmlformats.org/officeDocument/2006/relationships/hyperlink" Target="https://noncataclysmic-limpingly-kaelyn.ngrok-free.dev/inversiones/gn/dnpp_2554319.html" TargetMode="External"/><Relationship Id="rId4" Type="http://schemas.openxmlformats.org/officeDocument/2006/relationships/hyperlink" Target="https://noncataclysmic-limpingly-kaelyn.ngrok-free.dev/inversiones/gn/dnpp_2560038.html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194402.html" TargetMode="External"/><Relationship Id="rId3" Type="http://schemas.openxmlformats.org/officeDocument/2006/relationships/hyperlink" Target="https://noncataclysmic-limpingly-kaelyn.ngrok-free.dev/inversiones/gn/dnpp_2261528.html" TargetMode="External"/><Relationship Id="rId4" Type="http://schemas.openxmlformats.org/officeDocument/2006/relationships/hyperlink" Target="https://noncataclysmic-limpingly-kaelyn.ngrok-free.dev/inversiones/gn/dnpp_2261544.html" TargetMode="External"/><Relationship Id="rId5" Type="http://schemas.openxmlformats.org/officeDocument/2006/relationships/hyperlink" Target="https://noncataclysmic-limpingly-kaelyn.ngrok-free.dev/inversiones/gn/dnpp_2267446.html" TargetMode="External"/><Relationship Id="rId6" Type="http://schemas.openxmlformats.org/officeDocument/2006/relationships/hyperlink" Target="https://noncataclysmic-limpingly-kaelyn.ngrok-free.dev/inversiones/gn/dnpp_2267894.html" TargetMode="External"/><Relationship Id="rId7" Type="http://schemas.openxmlformats.org/officeDocument/2006/relationships/hyperlink" Target="https://noncataclysmic-limpingly-kaelyn.ngrok-free.dev/inversiones/gn/dnpp_2269052.html" TargetMode="External"/><Relationship Id="rId8" Type="http://schemas.openxmlformats.org/officeDocument/2006/relationships/hyperlink" Target="https://noncataclysmic-limpingly-kaelyn.ngrok-free.dev/inversiones/gn/dnpp_2269137.html" TargetMode="External"/><Relationship Id="rId9" Type="http://schemas.openxmlformats.org/officeDocument/2006/relationships/hyperlink" Target="https://noncataclysmic-limpingly-kaelyn.ngrok-free.dev/inversiones/gn/dnpp_2270500.html" TargetMode="External"/><Relationship Id="rId10" Type="http://schemas.openxmlformats.org/officeDocument/2006/relationships/hyperlink" Target="https://noncataclysmic-limpingly-kaelyn.ngrok-free.dev/inversiones/gn/dnpp_2270994.html" TargetMode="External"/><Relationship Id="rId11" Type="http://schemas.openxmlformats.org/officeDocument/2006/relationships/hyperlink" Target="https://noncataclysmic-limpingly-kaelyn.ngrok-free.dev/inversiones/gn/dnpp_2271690.html" TargetMode="External"/><Relationship Id="rId12" Type="http://schemas.openxmlformats.org/officeDocument/2006/relationships/hyperlink" Target="https://noncataclysmic-limpingly-kaelyn.ngrok-free.dev/inversiones/gn/dnpp_2273802.html" TargetMode="External"/><Relationship Id="rId13" Type="http://schemas.openxmlformats.org/officeDocument/2006/relationships/hyperlink" Target="https://noncataclysmic-limpingly-kaelyn.ngrok-free.dev/inversiones/gn/dnpp_2274395.html" TargetMode="External"/><Relationship Id="rId14" Type="http://schemas.openxmlformats.org/officeDocument/2006/relationships/hyperlink" Target="https://noncataclysmic-limpingly-kaelyn.ngrok-free.dev/inversiones/gn/dnpp_2275261.html" TargetMode="Externa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275669.html" TargetMode="External"/><Relationship Id="rId3" Type="http://schemas.openxmlformats.org/officeDocument/2006/relationships/hyperlink" Target="https://noncataclysmic-limpingly-kaelyn.ngrok-free.dev/inversiones/gn/dnpp_2275814.html" TargetMode="External"/><Relationship Id="rId4" Type="http://schemas.openxmlformats.org/officeDocument/2006/relationships/hyperlink" Target="https://noncataclysmic-limpingly-kaelyn.ngrok-free.dev/inversiones/gn/dnpp_2275896.html" TargetMode="External"/><Relationship Id="rId5" Type="http://schemas.openxmlformats.org/officeDocument/2006/relationships/hyperlink" Target="https://noncataclysmic-limpingly-kaelyn.ngrok-free.dev/inversiones/gn/dnpp_2279780.html" TargetMode="External"/><Relationship Id="rId6" Type="http://schemas.openxmlformats.org/officeDocument/2006/relationships/hyperlink" Target="https://noncataclysmic-limpingly-kaelyn.ngrok-free.dev/inversiones/gn/dnpp_2281102.html" TargetMode="External"/><Relationship Id="rId7" Type="http://schemas.openxmlformats.org/officeDocument/2006/relationships/hyperlink" Target="https://noncataclysmic-limpingly-kaelyn.ngrok-free.dev/inversiones/gn/dnpp_2486406.html" TargetMode="External"/><Relationship Id="rId8" Type="http://schemas.openxmlformats.org/officeDocument/2006/relationships/hyperlink" Target="https://noncataclysmic-limpingly-kaelyn.ngrok-free.dev/inversiones/gn/dnpp_2499440.html" TargetMode="External"/><Relationship Id="rId9" Type="http://schemas.openxmlformats.org/officeDocument/2006/relationships/hyperlink" Target="https://noncataclysmic-limpingly-kaelyn.ngrok-free.dev/inversiones/gn/dnpp_2522559.html" TargetMode="External"/><Relationship Id="rId10" Type="http://schemas.openxmlformats.org/officeDocument/2006/relationships/hyperlink" Target="https://noncataclysmic-limpingly-kaelyn.ngrok-free.dev/inversiones/gn/dnpp_2555924.html" TargetMode="External"/><Relationship Id="rId11" Type="http://schemas.openxmlformats.org/officeDocument/2006/relationships/hyperlink" Target="https://noncataclysmic-limpingly-kaelyn.ngrok-free.dev/inversiones/gn/dnpp_2602396.html" TargetMode="External"/><Relationship Id="rId12" Type="http://schemas.openxmlformats.org/officeDocument/2006/relationships/hyperlink" Target="https://noncataclysmic-limpingly-kaelyn.ngrok-free.dev/inversiones/gn/dnpp_2604256.html" TargetMode="External"/><Relationship Id="rId13" Type="http://schemas.openxmlformats.org/officeDocument/2006/relationships/hyperlink" Target="https://noncataclysmic-limpingly-kaelyn.ngrok-free.dev/inversiones/gn/dnpp_2607237.html" TargetMode="External"/><Relationship Id="rId14" Type="http://schemas.openxmlformats.org/officeDocument/2006/relationships/hyperlink" Target="https://noncataclysmic-limpingly-kaelyn.ngrok-free.dev/inversiones/gn/dnpp_2684897.html" TargetMode="Externa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87962.html" TargetMode="External"/><Relationship Id="rId4" Type="http://schemas.openxmlformats.org/officeDocument/2006/relationships/hyperlink" Target="https://noncataclysmic-limpingly-kaelyn.ngrok-free.dev/inversiones/gn/dnpp_2304832.html" TargetMode="External"/><Relationship Id="rId5" Type="http://schemas.openxmlformats.org/officeDocument/2006/relationships/hyperlink" Target="https://noncataclysmic-limpingly-kaelyn.ngrok-free.dev/inversiones/gn/dnpp_2522559.html" TargetMode="Externa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235943.html" TargetMode="External"/><Relationship Id="rId4" Type="http://schemas.openxmlformats.org/officeDocument/2006/relationships/hyperlink" Target="https://noncataclysmic-limpingly-kaelyn.ngrok-free.dev/inversiones/gn/dnpp_2274894.html" TargetMode="External"/><Relationship Id="rId5" Type="http://schemas.openxmlformats.org/officeDocument/2006/relationships/hyperlink" Target="https://noncataclysmic-limpingly-kaelyn.ngrok-free.dev/inversiones/gn/dnpp_2499326.html" TargetMode="External"/><Relationship Id="rId6" Type="http://schemas.openxmlformats.org/officeDocument/2006/relationships/hyperlink" Target="https://noncataclysmic-limpingly-kaelyn.ngrok-free.dev/inversiones/gn/dnpp_2499852.html" TargetMode="External"/><Relationship Id="rId7" Type="http://schemas.openxmlformats.org/officeDocument/2006/relationships/hyperlink" Target="https://noncataclysmic-limpingly-kaelyn.ngrok-free.dev/inversiones/gn/dnpp_2500154.html" TargetMode="External"/><Relationship Id="rId8" Type="http://schemas.openxmlformats.org/officeDocument/2006/relationships/hyperlink" Target="https://noncataclysmic-limpingly-kaelyn.ngrok-free.dev/inversiones/gn/dnpp_2500253.html" TargetMode="External"/><Relationship Id="rId9" Type="http://schemas.openxmlformats.org/officeDocument/2006/relationships/hyperlink" Target="https://noncataclysmic-limpingly-kaelyn.ngrok-free.dev/inversiones/gn/dnpp_2500688.html" TargetMode="External"/><Relationship Id="rId10" Type="http://schemas.openxmlformats.org/officeDocument/2006/relationships/hyperlink" Target="https://noncataclysmic-limpingly-kaelyn.ngrok-free.dev/inversiones/gn/dnpp_2501353.html" TargetMode="External"/><Relationship Id="rId11" Type="http://schemas.openxmlformats.org/officeDocument/2006/relationships/hyperlink" Target="https://noncataclysmic-limpingly-kaelyn.ngrok-free.dev/inversiones/gn/dnpp_2501365.html" TargetMode="External"/><Relationship Id="rId12" Type="http://schemas.openxmlformats.org/officeDocument/2006/relationships/hyperlink" Target="https://noncataclysmic-limpingly-kaelyn.ngrok-free.dev/inversiones/gn/dnpp_2508368.html" TargetMode="External"/><Relationship Id="rId13" Type="http://schemas.openxmlformats.org/officeDocument/2006/relationships/hyperlink" Target="https://noncataclysmic-limpingly-kaelyn.ngrok-free.dev/inversiones/gn/dnpp_2523074.html" TargetMode="External"/><Relationship Id="rId14" Type="http://schemas.openxmlformats.org/officeDocument/2006/relationships/hyperlink" Target="https://noncataclysmic-limpingly-kaelyn.ngrok-free.dev/inversiones/gn/dnpp_2523895.html" TargetMode="Externa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526980.html" TargetMode="External"/><Relationship Id="rId3" Type="http://schemas.openxmlformats.org/officeDocument/2006/relationships/hyperlink" Target="https://noncataclysmic-limpingly-kaelyn.ngrok-free.dev/inversiones/gn/dnpp_2538225.html" TargetMode="External"/><Relationship Id="rId4" Type="http://schemas.openxmlformats.org/officeDocument/2006/relationships/hyperlink" Target="https://noncataclysmic-limpingly-kaelyn.ngrok-free.dev/inversiones/gn/dnpp_2539059.html" TargetMode="External"/><Relationship Id="rId5" Type="http://schemas.openxmlformats.org/officeDocument/2006/relationships/hyperlink" Target="https://noncataclysmic-limpingly-kaelyn.ngrok-free.dev/inversiones/gn/dnpp_2544132.html" TargetMode="External"/><Relationship Id="rId6" Type="http://schemas.openxmlformats.org/officeDocument/2006/relationships/hyperlink" Target="https://noncataclysmic-limpingly-kaelyn.ngrok-free.dev/inversiones/gn/dnpp_2638578.html" TargetMode="External"/><Relationship Id="rId7" Type="http://schemas.openxmlformats.org/officeDocument/2006/relationships/hyperlink" Target="https://noncataclysmic-limpingly-kaelyn.ngrok-free.dev/inversiones/gn/dnpp_2643213.html" TargetMode="External"/><Relationship Id="rId8" Type="http://schemas.openxmlformats.org/officeDocument/2006/relationships/hyperlink" Target="https://noncataclysmic-limpingly-kaelyn.ngrok-free.dev/inversiones/gn/dnpp_2643592.html" TargetMode="External"/><Relationship Id="rId9" Type="http://schemas.openxmlformats.org/officeDocument/2006/relationships/hyperlink" Target="https://noncataclysmic-limpingly-kaelyn.ngrok-free.dev/inversiones/gn/dnpp_2643958.html" TargetMode="External"/><Relationship Id="rId10" Type="http://schemas.openxmlformats.org/officeDocument/2006/relationships/hyperlink" Target="https://noncataclysmic-limpingly-kaelyn.ngrok-free.dev/inversiones/gn/dnpp_2644993.html" TargetMode="External"/><Relationship Id="rId11" Type="http://schemas.openxmlformats.org/officeDocument/2006/relationships/hyperlink" Target="https://noncataclysmic-limpingly-kaelyn.ngrok-free.dev/inversiones/gn/dnpp_2664901.html" TargetMode="External"/><Relationship Id="rId12" Type="http://schemas.openxmlformats.org/officeDocument/2006/relationships/hyperlink" Target="https://noncataclysmic-limpingly-kaelyn.ngrok-free.dev/inversiones/gn/dnpp_2667603.html" TargetMode="External"/><Relationship Id="rId13" Type="http://schemas.openxmlformats.org/officeDocument/2006/relationships/hyperlink" Target="https://noncataclysmic-limpingly-kaelyn.ngrok-free.dev/inversiones/gn/dnpp_2669827.html" TargetMode="External"/><Relationship Id="rId14" Type="http://schemas.openxmlformats.org/officeDocument/2006/relationships/hyperlink" Target="https://noncataclysmic-limpingly-kaelyn.ngrok-free.dev/inversiones/gn/dnpp_2671469.html" TargetMode="External"/><Relationship Id="rId15" Type="http://schemas.openxmlformats.org/officeDocument/2006/relationships/hyperlink" Target="https://noncataclysmic-limpingly-kaelyn.ngrok-free.dev/inversiones/gn/dnpp_2719557.html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hyperlink" Target="https://noncataclysmic-limpingly-kaelyn.ngrok-free.dev/inversiones/gn/dnpp_2001621.html" TargetMode="External"/><Relationship Id="rId3" Type="http://schemas.openxmlformats.org/officeDocument/2006/relationships/hyperlink" Target="https://noncataclysmic-limpingly-kaelyn.ngrok-free.dev/inversiones/gn/dnpp_2160312.html" TargetMode="External"/><Relationship Id="rId4" Type="http://schemas.openxmlformats.org/officeDocument/2006/relationships/hyperlink" Target="https://noncataclysmic-limpingly-kaelyn.ngrok-free.dev/inversiones/gn/dnpp_2172690.html" TargetMode="External"/><Relationship Id="rId5" Type="http://schemas.openxmlformats.org/officeDocument/2006/relationships/hyperlink" Target="https://noncataclysmic-limpingly-kaelyn.ngrok-free.dev/inversiones/gn/dnpp_2194959.html" TargetMode="External"/><Relationship Id="rId6" Type="http://schemas.openxmlformats.org/officeDocument/2006/relationships/hyperlink" Target="https://noncataclysmic-limpingly-kaelyn.ngrok-free.dev/inversiones/gn/dnpp_2195345.html" TargetMode="External"/><Relationship Id="rId7" Type="http://schemas.openxmlformats.org/officeDocument/2006/relationships/hyperlink" Target="https://noncataclysmic-limpingly-kaelyn.ngrok-free.dev/inversiones/gn/dnpp_2195346.html" TargetMode="External"/><Relationship Id="rId8" Type="http://schemas.openxmlformats.org/officeDocument/2006/relationships/hyperlink" Target="https://noncataclysmic-limpingly-kaelyn.ngrok-free.dev/inversiones/gn/dnpp_2195496.html" TargetMode="External"/><Relationship Id="rId9" Type="http://schemas.openxmlformats.org/officeDocument/2006/relationships/hyperlink" Target="https://noncataclysmic-limpingly-kaelyn.ngrok-free.dev/inversiones/gn/dnpp_2329541.html" TargetMode="External"/><Relationship Id="rId10" Type="http://schemas.openxmlformats.org/officeDocument/2006/relationships/hyperlink" Target="https://noncataclysmic-limpingly-kaelyn.ngrok-free.dev/inversiones/gn/dnpp_2338714.html" TargetMode="External"/><Relationship Id="rId11" Type="http://schemas.openxmlformats.org/officeDocument/2006/relationships/hyperlink" Target="https://noncataclysmic-limpingly-kaelyn.ngrok-free.dev/inversiones/gn/dnpp_2358686.html" TargetMode="External"/><Relationship Id="rId12" Type="http://schemas.openxmlformats.org/officeDocument/2006/relationships/hyperlink" Target="https://noncataclysmic-limpingly-kaelyn.ngrok-free.dev/inversiones/gn/dnpp_2359454.html" TargetMode="External"/><Relationship Id="rId13" Type="http://schemas.openxmlformats.org/officeDocument/2006/relationships/hyperlink" Target="https://noncataclysmic-limpingly-kaelyn.ngrok-free.dev/inversiones/gn/dnpp_2414544.html" TargetMode="External"/><Relationship Id="rId14" Type="http://schemas.openxmlformats.org/officeDocument/2006/relationships/hyperlink" Target="https://noncataclysmic-limpingly-kaelyn.ngrok-free.dev/inversiones/gn/dnpp_2427957.html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41148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4114800"/>
            <a:ext cx="12188952" cy="27432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515600" y="274320"/>
            <a:ext cx="548640" cy="3383280"/>
          </a:xfrm>
          <a:prstGeom prst="rect">
            <a:avLst/>
          </a:prstGeom>
          <a:solidFill>
            <a:srgbClr val="58595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201400" y="91440"/>
            <a:ext cx="685800" cy="3657600"/>
          </a:xfrm>
          <a:prstGeom prst="rect">
            <a:avLst/>
          </a:prstGeom>
          <a:solidFill>
            <a:srgbClr val="FFD7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11480" y="914400"/>
            <a:ext cx="9601200" cy="20116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b="1" sz="3200">
                <a:solidFill>
                  <a:srgbClr val="FFFFFF"/>
                </a:solidFill>
              </a:rPr>
              <a:t>Ejecución Presupuestaria
Sector PRODUCCION</a:t>
            </a:r>
          </a:p>
          <a:p>
            <a:r>
              <a:rPr sz="2400">
                <a:solidFill>
                  <a:srgbClr val="FFD700"/>
                </a:solidFill>
              </a:rPr>
              <a:t>(Al 17/04/2026)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11480" y="3200400"/>
            <a:ext cx="960120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b="1" sz="1400">
                <a:solidFill>
                  <a:srgbClr val="FFFFFF"/>
                </a:solidFill>
              </a:rPr>
              <a:t>Oficina General de Planeamiento y Presupuesto</a:t>
            </a:r>
          </a:p>
        </p:txBody>
      </p:sp>
      <p:pic>
        <p:nvPicPr>
          <p:cNvPr id="8" name="Picture 7" descr="logo_producc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29973" y="5189220"/>
            <a:ext cx="2929006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PRODUCCION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2527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2551715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LOSA, COMPUERTA Y SISTEMA DE SUMINISTRO ELECTRICO; EN EL(LA) DESEMBARCADERO PESQUERO ARTESANAL PUCUSANA DISTRITO DE PUCUSANA, PROVINCIA LIMA,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2554319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CERCO PERIMETRICO, SERVICIOS HIGIENICOS Y/O VESTIDORES, MUELLE Y SUMINISTRO DE ENERGIA ELECTRICA; EN EL(LA) MUELLE PESQUERO ARTESANAL LAGUNILLAS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2560038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ADMINISTRATIVO, POZAS PARA CULTIVO DE RECURSOS HIDROBIOLOGICOS, SISTEMA DE ABASTECIMIENTO DE AGUA POTABLE Y SISTEMA DE SUMINISTRO ELECT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(16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PRODUCCION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241: Pliego 241 ITP  (26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194: INSTITUTO TECNOLOGICO DE LA PRODUCCION - ITP  (26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2194402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INVESTIGACION EN BIOTECNOLOGIA EN EL INSTITUTO TECNOLOGICO DE LA PRODUCCION, DISTRITO EL CALLAO, PROVINCIA CONSTITUCIONAL DEL CALLA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2261528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PARA LOS PRODUCTOS DERIVADOS DE LA CADENA PRODUCTIVA DE FRUTOS, HORTALIZAS Y HIERBAS AROMATICAS, DISTRITO DE MAJES, PROVIN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2261544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EN LA CADENA PRODUCTIVA DE UVA, PALTA Y OREGANO DEL SECTOR AGROINDUSTRIAL, EN EL DISTRITO DE ILO, PROVINCIA DE ILO, DEPART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2267446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DE PROMOCION DE INNOVACION TECNOLOGICA PARA LA CADENA DE VALOR DE LOS PRODUCTOS TEXTILES DE LOS CAMELIDOS DOMESTICOS EN LOS DEPARTAMENTOS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2267894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SERVICIOS TECNOLOGICOS EN LA CADENA PRODUCTIVA DEL SECTOR CUERO Y CALZADO ANEXO DE SAN ROQUE DE MALAYO DEL DISTRITO DE SAÑO - PROVINCIA DE HUANCAYO -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2269052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EN LA CADENA PRODUCTIVA DE MADERA DISTRITO DE IQUITOS, PROVINCIA DE MAYNAS, DEPARTAMENTO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2269137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PARA EL DESARROLLO DE CADENAS PRODUCTIVAS AGROINDUSTRIALES DE LOS PRODUCTOS DE LA CHIRIMOYA, DURAZNO, PALTA Y VID DISTRITO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2270500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EN LA CADENA PRODUCTIVA DE FRUTOS TROPICALES Y ACUICOLA EN LA REGION LORETO, DISTRITO DE IQUITOS, PROVINCIA DE MAYNAS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2270994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EN LA CADENA PRODUCTIVA DEL SECTOR PESQUERO AMAZONICO, EN EL DISTRITO DE LA BANDA DE SHILCAYO, PROVINCIA DE SAN MARTIN, DE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2271690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PARA LA CADENA PRODUCTIVA DEL SECTOR PESQUERO AMAZONICO EN EL DISTRITO DE CALLERIA, PROVINCIA DE CORONEL PORTILLO EN LA RE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2273802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 INNOVACION TECNOLOGICA DE LA CADENA PRODUCTIVA DE LOS PRODUCTOS HIDROBIOLOGICOS EN LA REGION MOQUEGUA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2274395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TECNOLOGICOS PARA LA CADENA PRODUCTIVA DE MADERA Y LA AGROINDUSTRIA DE PRODUCTOS DE CASTAÑA, CACAO Y COPOAZU, DISTRITO DE TAMBOPATA, PROVI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2275261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TECNOLOGICOS DEL CENTRO DE INNOVACION TECNOLOGICA DEL CUERO, CALZADO E INDUSTRIAS CONEXAS (CITECCAL) DISTRITO RIMAC, PROVINCIA Y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PRODUCCION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5387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2275669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TECNOLOGICOS EN LA CADENA PRODUCTIVA DE CUERO Y CALZADO, DISTRITO EL PORVENIR, PROVINCIA DE TRUJILLO, DEPARTAMENTO DE LA LIBERTAD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2275814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INSTALACION DE SERVICIOS TECNOLOGICOS DE LA CADENA PRODUCTIVA DEL SECTOR CUERO, CALZADO E INDUSTRIAS CONEXAS EN EL DISTRITO DE CERRO COLORADO, PROVINCIA DE AREQ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2275896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TECNOLOGICOS PARA LA CADENA PRODUCTIVA DE CAFE Y CACAO DEL SECTOR AGROINDUSTRIAL EN EL VRAEM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2279780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AMPLIACION Y MEJORAMIENTO DE LOS SERVICIOS DE INNOVACION TECNOLOGICA EN LA CADENA DE VALOR DE PRODUCTOS PROCESADOS DE FRUTOS, HORTALIZAS, MENESTRAS Y GRANOS AND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2281102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SERVICIOS TECNOLOGICOS PARA LAS CADENAS PRODUCTIVAS DEL CAFE, CACAO Y FRUTAS DEL SECTOR AGROINDUSTRIAL EN LA ZONA DE SANTA LUCIA, PROVINCIAS DE LEON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2486406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SERVICIOS DE INNOVACION PRODUCTIVA Y TRANSFERENCIA TECNOLOGICA EN LA CADENA DE VALOR DE PRODUCTOS PROCESADOS DE FRUTAS, HORTALIZAS, LE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2499440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AMBIENTES DE PROCESOS OPERACIONALES Y ESTACION DE TRABAJO; REMODELACION DE AMBIENTE ADMINISTRATIVO; EN EL(LA) CENTRO DE INNOVACION PROD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2555924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CERCO PERIMETRICO; EN EL(LA) CITE FORESTAL PUCALLPA DISTRITO DE CALLERIA, PROVINCIA CORONEL PORTILLO, DEPARTAMENTO UCAYALI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2602396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EQUIPO DE LABORATORIO Y MOBILIARIO DE LABORATORIO; REMODELACION DE LABORATORIO; EN EL(LA) LABORATORIO DE TELEDETECCION PARA EL CENTRO DE INNOVACI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2604256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REPARACION DE AMBIENTE ADMINISTRATIVO; RENOVACION DE PTAR; ADQUISICION DE EQUIPO DE ALMACENAMIENTO; EN EL(LA) UNIDAD TECNICA AGROINDUSTRIAL HUAURA DISTRITO DE 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2607237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RENOVACION DE SISTEMA DE PROTECCION CONTRA INCENDIOS Y SISTEMA DE VIDEO VIGILANCIA; EN EL(LA) ITP-SEDE CALLAO CARRETERA A VENTANILLA KM 5.2 DISTRITO DE VENTANIL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2684897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SISTEMAS DE PROCESAMIENTO Y ALMACENAMIENTO (SERVIDORES, STORAGE, LIBRERIAS DE RESPALDO, CLOUDBRIDGE), EQUIPO DE COMUNICACION Y ACCESS POINT; EN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(26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PRODUCCION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01168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243: Pliego 243 SANIPES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1588: ADMINISTRACION - AUTORIDAD NACIONAL DE SANIDAD E INOCUIDAD EN PESCA Y ACUICULTURA - SANIPES  (4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2287962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SERVICIOS DE VIGILANCIA, CONTROL SANITARIO Y DE INOCUIDAD PARA PRODUCTOS DE LA PESCA, ACUICULTURA Y PIENSOS DISTRITO DE SECHURA -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2304832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VIGILANCIA, CONTROL SANITARIO Y DE INOCUIDAD PARA PRODUCTOS DE LA PESCA, ACUICULTURA Y PIENSOS DISTRITO DE TACNA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2522559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 LOS SERVICIOS DE CTI PARA FORTALECER EL SISTEMA NACIONAL DE CIENCIA, TECNOLOGIA E INNOVACION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(4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3" name="Picture 2" descr="logo_produccion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04665" y="2286000"/>
            <a:ext cx="3379622" cy="68580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2286000" y="3108960"/>
            <a:ext cx="777240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b="1" sz="1200">
                <a:solidFill>
                  <a:srgbClr val="FFFFFF"/>
                </a:solidFill>
              </a:rPr>
              <a:t>PERÚ  |  Ministerio de la Producción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200400" y="3840480"/>
            <a:ext cx="5760720" cy="5029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800" b="1">
                <a:solidFill>
                  <a:srgbClr val="FFFFFF"/>
                </a:solidFill>
              </a:rPr>
              <a:t>🌐  www.gob.pe/produce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200400" y="4434840"/>
            <a:ext cx="5760720" cy="3657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200">
                <a:solidFill>
                  <a:srgbClr val="FFFFFF"/>
                </a:solidFill>
              </a:rPr>
              <a:t>Calle Uno Oeste 060, San Isidro, Lima – Perú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4,378.2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4,459.9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3,922.2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3,456.5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2,123.0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1,213.3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1,069.6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1,098.9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751.7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573.0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39.1%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52,677.0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47,194.5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41,381.9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40,543.5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16,760.2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5,675.3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6,012.4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4,468.2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3,679.5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2,081.7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14,706.5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14,926.5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12,050.2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10,461.4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5,073.4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13,731.1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14,273.1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13,681.9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12,403.7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3,874.1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2,366.2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12,126.3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11,543.4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9,534.6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6,662.5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2,845.1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643.9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2,585.8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2,683.6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1,354.7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17,044.8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17,740.3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13,340.5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10,589.3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4,108.4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986.0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818.6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675.6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10,142.9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12,153.9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11,405.1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8,282.2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2,726.1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1,117.7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1,018.0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961.0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7,579.8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7,580.8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6,026.0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4,906.5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1,418.9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792.5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767.9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568.5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PRODUCCION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324564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038 MP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355.1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286.4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118.5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001-1086: MINISTERIO DE LA 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152.4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003-1516: FOMENTO AL CONSUMO HUMANO DIRECTO - A COMER PESCADO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004-1590: PROGRAMA NACIONAL DE INNOVACION PARA LA COMPETITIVIDAD Y PRODUCTIVIDAD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55.5%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059 FONDEPES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89.5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001-192: FONDO NACIONAL DE DESARROLLO PESQUERO-FONDEPES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89.5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240 IMARPE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001-193: OFICINA DE ADMINISTRACION-IMARPE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241 ITP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001-194: INSTITUTO TECNOLOGICO DE LA PRODUCCION - ITP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243 SANIPES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001-1588: ADMINISTRACION - AUTORIDAD NACIONAL DE SANIDAD E INOCUIDAD EN PESCA Y ACUICULTURA - SANIPES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PRODUCCION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1132893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244 INACAL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001-1632: ADMINISTRACION - INACAL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755.2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791.6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662.1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540.2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RANKING DE LA EJECUCIÓN PRESUPUESTAL DE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SECTORES DEL PODER EJECUTIVO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502919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320040"/>
                <a:gridCol w="4389120"/>
                <a:gridCol w="1005840"/>
                <a:gridCol w="1005840"/>
                <a:gridCol w="1005840"/>
                <a:gridCol w="1188720"/>
                <a:gridCol w="1188720"/>
                <a:gridCol w="1371600"/>
              </a:tblGrid>
              <a:tr h="201168"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N°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PRESIDENCIA CONSEJO MINISTROS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3,054.3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3,144.8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2,101.3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1,803.1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1,460.2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ECONOMIA Y FINANZAS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745.7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SALUD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1,620.9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1,670.0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1,165.4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929.8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632.9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INTERIOR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126.9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ENERGIA Y MINAS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223.4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24.5%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AMBIENTAL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197.7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TRANSPORTES Y COMUNICACIONES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7,398.2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6,788.4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5,728.9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3,970.6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1,550.2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EDUCACION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1,849.2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2,032.8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1,268.0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948.2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444.6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VIVIENDA CONSTRUCCION Y SANEAMIENTO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1,947.0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1,959.0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1,721.9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1,378.1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AGRARIO Y DE RIEGO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884.6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933.8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515.2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COMERCIO EXTERIOR Y TURISMO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TRABAJO Y PROMOCION DEL EMPLEO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CULTURA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77.4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57.8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9.4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JUSTICIA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228.6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230.6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132.3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DESARROLLO E INCLUSION SOCIAL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73.3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RELACIONES EXTERIORES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15.7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MUJER Y POBLACIONES VULNERABLES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26.5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DEFENSA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698.2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2,358.7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2,281.8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EJECUCIÓN PRESUPUESTAL – Sector PRODUCCION EN INVERSIONES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A NIVEL DE UNIDADES EJECUTORAS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2594007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4160520"/>
                <a:gridCol w="1234440"/>
                <a:gridCol w="1234440"/>
                <a:gridCol w="1234440"/>
                <a:gridCol w="1234440"/>
                <a:gridCol w="1234440"/>
                <a:gridCol w="1143000"/>
              </a:tblGrid>
              <a:tr h="201168">
                <a:tc row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PLIEGO/UNIDAD EJECUTORA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rowSpan="2"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
(A)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 gridSpan="4"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D700"/>
                          </a:solidFill>
                        </a:rPr>
                        <a:t>EJECUCIÓN AL 17.04.2026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9525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</a:tr>
              <a:tr h="201168"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 v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CERTIFICADO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COMPROMISO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EJECUCIÓN
(B)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 AVANCE
(B/A)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038 MP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001-1086: MINISTERIO DE LA PRODUCCION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059 FONDEPES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001-192: FONDO NACIONAL DE DESARROLLO PESQUERO-FONDEPES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241 ITP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001-194: INSTITUTO TECNOLOGICO DE LA PRODUCCION - ITP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21.9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37.1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30.3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20.6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18.8%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Pliego 243 SANIPES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l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  001-1588: ADMINISTRACION - AUTORIDAD NACIONAL DE SANIDAD E INOCUIDAD EN PESCA Y ACUICULTURA - SANIPES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5.8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900">
                          <a:solidFill>
                            <a:srgbClr val="000000"/>
                          </a:solidFill>
                        </a:rPr>
                        <a:t>11.0%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43519"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TOTAL SECTOR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117.3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78.3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64.7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19.0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900">
                          <a:solidFill>
                            <a:srgbClr val="FFFFFF"/>
                          </a:solidFill>
                        </a:rPr>
                        <a:t>16.2%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594360" y="6537960"/>
            <a:ext cx="4572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800" i="1">
                <a:solidFill>
                  <a:srgbClr val="58595B"/>
                </a:solidFill>
              </a:rPr>
              <a:t>Fuente: Consulta Amigable MEF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PRODUCCION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038: Pliego 038 MP  (27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1086: MINISTERIO DE LA PRODUCCION  (27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2235943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EN LA PRESTACION DE LOS SERVICIOS DEL MERCADO DE ABASTOS DE LA CIUDAD DE JUANJUI, DISTRITO DE JUANJUI - PROVINCIA DE MARISCAL CACERES - DEPARTAMENT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2274894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COMERCIALIZACION DEL GRAN MERCADO DE BELEN - IQUITOS, PROVINCIA DE MAYNAS, DEPARTAMENTO DE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26.6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2499326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COMERCIALIZACION DEL MERCADO MODELO DE CHONGOYAPE, DISTRITO DE CHONGOYAPE - PROVINCIA DE CHICLAYO - DEPARTAMENTO DE LAMBAYEQUE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2499852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COMERCIALIZACION DEL MERCADO DE ABASTOS, DISTRITO DE SAN AGUSTIN - PROVINCIA DE HUANCAYO -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2500154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COMERCIALIZACION DEL MERCADO DE ABASTOS SAN JACINTO DEL DISTRITO DE IGNACIO ESCUDERO - PROVINCIA DE SULLANA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2500253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COMERCIALIZACION DEL MERCADO CENTRAL DE PANGOA, DISTRITO DE PANGOA - PROVINCIA DE SATIPO - DEPARTAMENTO DE JUNIN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21.1%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2500688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COMERCIALIZACION DEL MERCADO ZONAL DE ABASTOS, DISTRITO DE URCOS - PROVINCIA DE QUISPICANCHI - DEPARTAMENTO DE CUSCO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2501353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SERVICIO DE COMERCIALIZACION DEL MERCADO DE ABASTOS DE TOCACHE DISTRITO DE TOCACHE - PROVINCIA DE TOCACHE - DEPARTAMENTO DE SAN MARTIN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2501365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COMERCIALIZACION DEL MERCADO MODELO SANTA ROSA, DISTRITO DE CONCEPCION - PROVINCIA DE CONCEPCION - DEPARTAMENTO DE JUN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2508368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COMERCIALIZACION EN EL MERCADO SANTA ROSA DEL DISTRITO DE AZANGARO - PROVINCIA DE AZANGARO - DEPARTAMENTO DE PUNO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19.0%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2523074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ACCESIBILIDAD A LA ADQUISICION DE PRODUCTOS DE PRIMERA NECESIDAD, AL POR MENOR DEL MERCADO MODELO DEL DISTRITO DE CHUP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2523895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DEL MERCADO DE ABASTOS EN LA CIUDAD DE CHANCAYBAÑOS DEL DISTRITO DE CHANCAYBAÑOS - PROVINCIA DE SANTA CRUZ - DEPARTAMENTO DE CAJAMARCA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(2/2)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PRODUCCION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67328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2526980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 COMERCIALIZACION EN EL MERCADO DE ABASTOS DE VELILLE DEL DISTRITO DE VELILLE - PROVINCIA DE CHUMBIVILCAS - DEPARTAMENTO DE CUSC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9.5%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2538225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COMERCIALIZACION DEL MERCADO MUNICIPAL N° 02 DE LA CIUDAD DE TARAPOTO DISTRITO DE TARAPOTO - PROVINCIA DE SAN MARTIN -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2539059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DEL SERVICIO DE COMERCIALIZACION DE MERCADO DE ABASTOS DE LA CIUDAD DE REQUE, DISTRITO DE REQUE - PROVINCIA DE CHICLAYO - DEPARTAMENTO DE LAMBAYEQU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33.4%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2544132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COMERCIALIZACION EN MERCADO CENTRAL DE CATACAOS DEL DISTRITO DE CATACAOS - PROVINCIA DE PIURA - DEPARTAMENTO DE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2638578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AMBIENTE ADMINISTRATIVO; EN EL(LA) SEDE CENTRAL DEL MINISTERIO DE LA PRODUCCION DISTRITO DE SAN ISIDRO,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39.3%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2643213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CAMARA FRIGORIFICA, PATIO DE DESCARGA Y DEPOSITO DE RESIDUOS SOLIDOS; RENOVACION DE SERVICIOS HIGIENICOS Y/O VESTIDORES; ADEMAS DE OTROS ACTIVOS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2643592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CAMARA FRIGORIFICA; RENOVACION DE SERVICIOS HIGIENICOS Y/O VESTIDORES; ADQUISICION DE CONTENEDOR DE RESIDUOS SOLIDOS PARA MERCADOS; EN EL(LA) ME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2643958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PUESTO SECO, CAMARA FRIGORIFICA Y PATIO DE DESCARGA; RENOVACION DE SERVICIOS HIGIENICOS Y/O VESTIDORES; ADEMAS DE OTROS ACTIVOS EN EL(LA) MERCAD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69.4%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2644993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CONSTRUCCION DE CAMARA FRIGORIFICA Y AMBIENTE ADMINISTRATIVO; RENOVACION DE SERVICIOS HIGIENICOS Y/O VESTIDORES; ADQUISICION DE CONTENEDOR DE RESIDUOS SOLIDOS 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2664901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CAMARA FRIGORIFICA; REMODELACION DE PUESTO HUMEDO, PUESTO SECO Y SERVICIOS HIGIENICOS Y/O VESTIDORES; ADEMAS DE OTROS ACTIVOS EN EL(LA) MERCADO D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49.8%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2667603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CAMARA FRIGORIFICA Y CONTENEDOR DE RESIDUOS SOLIDOS PARA MERCADOS; REMODELACION DE ESPACIOS DE CIRCULACION HORIZONTAL Y/O VERTICAL; CONSTRUCCION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2669827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CAMARA FRIGORIFICA Y CONTENEDOR DE RESIDUOS SOLIDOS PARA MERCADOS; REMODELACION DE ESPACIOS DE CIRCULACION HORIZONTAL Y/O VERTICAL; CONSTRUCCION 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47.1%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2671469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AMPLIACION DEL SERVICIO DE ACCESIBILIDAD A LA ADQUISICION DE PRODUCTOS DE PRIMERA NECESIDAD EN MERCADO PLAYA GRAU DISTRITO DE AYACUCHO DE LA PROV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5"/>
                        </a:rPr>
                        <a:t>2719557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ADQUISICION DE SOFTWARE; EN EL(LA) SISTEMA DE SEGUIMIENTO SATELITAL PARA EMBARCACIONES PESQUERAS DE LA DIRECCION GENERAL DE SUPERVISION, FISCALIZACION Y SANCION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TOTAL PLIEGO (27 proyectos)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27.6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3.5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12.6%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E32219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475488" cy="6858000"/>
          </a:xfrm>
          <a:prstGeom prst="rect">
            <a:avLst/>
          </a:prstGeom>
          <a:solidFill>
            <a:srgbClr val="E32219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566928" y="16459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1A569B"/>
                </a:solidFill>
              </a:rPr>
              <a:t>INVERSIONES: AVANCE DE EJECUCIÓN DEL PLIEGO (1/2)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566928" y="576072"/>
            <a:ext cx="11430000" cy="384048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500" b="1">
                <a:solidFill>
                  <a:srgbClr val="E32219"/>
                </a:solidFill>
              </a:rPr>
              <a:t>Sector PRODUCCION</a:t>
            </a:r>
          </a:p>
        </p:txBody>
      </p:sp>
      <p:sp>
        <p:nvSpPr>
          <p:cNvPr id="5" name="Rectangle 4"/>
          <p:cNvSpPr/>
          <p:nvPr/>
        </p:nvSpPr>
        <p:spPr>
          <a:xfrm>
            <a:off x="566928" y="1024128"/>
            <a:ext cx="11430000" cy="16459"/>
          </a:xfrm>
          <a:prstGeom prst="rect">
            <a:avLst/>
          </a:prstGeom>
          <a:solidFill>
            <a:srgbClr val="CCCCC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566928" y="1051560"/>
            <a:ext cx="11430000" cy="256032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/>
            <a:r>
              <a:rPr sz="1000">
                <a:solidFill>
                  <a:srgbClr val="000000"/>
                </a:solidFill>
              </a:rPr>
              <a:t>(En Millones de Soles)</a:t>
            </a: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566928" y="1325880"/>
          <a:ext cx="11475720" cy="3794760"/>
        </p:xfrm>
        <a:graphic>
          <a:graphicData uri="http://schemas.openxmlformats.org/drawingml/2006/table">
            <a:tbl>
              <a:tblPr>
                <a:tableStyleId>{00000000-0000-0000-0000-000000000000}</a:tableStyleId>
              </a:tblPr>
              <a:tblGrid>
                <a:gridCol w="685800"/>
                <a:gridCol w="6812280"/>
                <a:gridCol w="640080"/>
                <a:gridCol w="640080"/>
                <a:gridCol w="640080"/>
                <a:gridCol w="731520"/>
                <a:gridCol w="731520"/>
                <a:gridCol w="594360"/>
              </a:tblGrid>
              <a:tr h="292608"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DNPP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NOMBRE DEL PROYECTO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PIM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CERT.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COMP.
ANUAL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DEVENGADO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%
AVANCE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569B"/>
                    </a:solidFill>
                  </a:tcPr>
                </a:tc>
              </a:tr>
              <a:tr h="274320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Pliego 059: Pliego 059 FONDEPES  (16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FFFFFF"/>
                          </a:solidFill>
                        </a:rPr>
                        <a:t>17.0%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1A7BD7"/>
                    </a:solidFill>
                  </a:tcPr>
                </a:tc>
              </a:tr>
              <a:tr h="256032">
                <a:tc gridSpan="2">
                  <a:txBody>
                    <a:bodyPr wrap="square"/>
                    <a:lstStyle/>
                    <a:p>
                      <a:pPr algn="l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UE 192: FONDO NACIONAL DE DESARROLLO PESQUERO-FONDEPES  (16 proy.)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 hMerge="1">
                  <a:txBody>
                    <a:bodyPr/>
                    <a:lstStyle/>
                    <a:p/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46.7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27.5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7.9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1" i="0" sz="800">
                          <a:solidFill>
                            <a:srgbClr val="1F3864"/>
                          </a:solidFill>
                        </a:rPr>
                        <a:t>17.0%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BDD7EE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2"/>
                        </a:rPr>
                        <a:t>2001621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ESTUDIOS DE PRE-INVERSION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3"/>
                        </a:rPr>
                        <a:t>2160312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ADECUACION A LA NORMA SANITARIA VIGENTE DEL DESEMBARCADERO PESQUERO ARTESANAL PAITA, DISTRITO Y PROVINCIA DE PAITA, REGION PIURA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46.8%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4"/>
                        </a:rPr>
                        <a:t>2172690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ADECUACION A LA NORMA SANITARIA DE LA INFRAESTRUCTURA PESQUERA PARA CONSUMO HUMANO DIRECTO DE EL FARO MATARANI - DISTRITO DE ISLAY -PROVINCIA ISL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5"/>
                        </a:rPr>
                        <a:t>2194959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DESEMBARCADERO PESQUERO ARTESANAL EN LA LOCALIDAD DE SAN JUAN DE MARCONA, DISTRITO DE MARCONA, PROVINCIA DE NAZCA, REGION ICA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5.2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9.3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7.3%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6"/>
                        </a:rPr>
                        <a:t>2195345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INTEGRAL DEL DESEMBARCADERO PESQUERO ARTESANAL DE HUACHO, REGION LIMA, PROVINCIA DE HUAURA, DISTRITO DE HUACHO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6.1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4.6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0.8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18.2%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7"/>
                        </a:rPr>
                        <a:t>2195346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ADECUADO ACCESO DE LOS PESCADORES A LOS SERVICIOS PRESTADOS DEL DESEMBARCADERO PESQUERO ARTESANAL LA PLANCAHDA CENTRO POBLADO DE LA PLANCHADA - DIS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8"/>
                        </a:rPr>
                        <a:t>2195496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Y RECUPERACION DE LOS SERVICIOS DEL DESEMBARCADERO PESQUERO ARTESANAL DE SUPE, DISTRITO DE SUPE PUERTO, PROVINCIA DE BARRANCA, REGION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0.9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75.1%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9"/>
                        </a:rPr>
                        <a:t>2329541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MEJORAMIENTO DE LOS SERVICIOS DEL CENTRO ACUICOLA NUEVO HORIZONTE, DISTRITO DE SAN JUAN BAUTISTA, PROVINCIA DE MAYNAS, REGION LORETO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0.3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20.2%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0"/>
                        </a:rPr>
                        <a:t>2338714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 LOS SERVICIOS DEL DESEMBARCADERO PESQUERO ARTESANAL LA CRUZ, DISTRITO LA CRUZ, PROVINCIA TUMBES, REGION TUMBES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34.2%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1"/>
                        </a:rPr>
                        <a:t>2358686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DESEMBARCADERO PESQUERO ARTESANAL LAS CONCHITAS ANCON - DISTRITO DE ANCON - PROVINCIA DE LIMA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11.9%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2"/>
                        </a:rPr>
                        <a:t>2359454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LOSA DE CONCRETO; REPARACION DE MUELLE ; EN EL(LA) TERMINAL PESQUERO ZONAL PARACHIQUE EN LA LOCALIDAD PARACHIQUE - LA BOCANA, DISTRITO DE SECHUR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2.6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2.5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85.7%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3"/>
                        </a:rPr>
                        <a:t>2414544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CREACION DESEMBARCADERO PESQUERO ARTESANAL CERRO AZUL DISTRITO DE CERRO AZUL - PROVINCIA DE CAÑETE - DEPARTAMENTO DE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0.4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24.2%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1A569B"/>
                          </a:solidFill>
                          <a:hlinkClick r:id="rId14"/>
                        </a:rPr>
                        <a:t>2427957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l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REMODELACION DE EDIFICIO PUBLICO; EN EL(LA) FONDO NACIONAL DE DESARROLLO PESQUERO EN LA LOCALIDAD LIMA, DISTRITO DE LIMA, PROVINCIA LIMA, DEPARTAMENTO LIMA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0.0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0.2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0.1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/>
                      <a:r>
                        <a:rPr b="0" i="0" sz="800">
                          <a:solidFill>
                            <a:srgbClr val="000000"/>
                          </a:solidFill>
                        </a:rPr>
                        <a:t>10.0%</a:t>
                      </a:r>
                    </a:p>
                  </a:txBody>
                  <a:tcPr>
                    <a:lnL w="6350" cap="flat" cmpd="sng" algn="ctr">
                      <a:solidFill>
                        <a:srgbClr val="FFFFFF"/>
                      </a:solidFill>
                    </a:lnL>
                    <a:lnR w="6350" cap="flat" cmpd="sng" algn="ctr">
                      <a:solidFill>
                        <a:srgbClr val="FFFFFF"/>
                      </a:solidFill>
                    </a:lnR>
                    <a:lnT w="6350" cap="flat" cmpd="sng" algn="ctr">
                      <a:solidFill>
                        <a:srgbClr val="FFFFFF"/>
                      </a:solidFill>
                    </a:lnT>
                    <a:lnB w="6350" cap="flat" cmpd="sng" algn="ctr">
                      <a:solidFill>
                        <a:srgbClr val="FFFFFF"/>
                      </a:solidFill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